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7034213" cy="10164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90" d="100"/>
          <a:sy n="90" d="100"/>
        </p:scale>
        <p:origin x="1910" y="-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5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takahashihiroki\Documents\Book5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ja-JP" altLang="en-US" sz="900">
                <a:solidFill>
                  <a:schemeClr val="tx1"/>
                </a:solidFill>
              </a:rPr>
              <a:t>事業所へ足を</a:t>
            </a:r>
            <a:endParaRPr lang="en-US" altLang="ja-JP" sz="9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900">
                <a:solidFill>
                  <a:schemeClr val="tx1"/>
                </a:solidFill>
              </a:rPr>
              <a:t>運んだきっかけ</a:t>
            </a:r>
            <a:endParaRPr lang="ja-JP" sz="90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66018227870023594"/>
          <c:y val="0.792765960800229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88A-D840-83E3-016117F77C88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88A-D840-83E3-016117F77C88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88A-D840-83E3-016117F77C88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88A-D840-83E3-016117F77C88}"/>
              </c:ext>
            </c:extLst>
          </c:dPt>
          <c:dLbls>
            <c:dLbl>
              <c:idx val="0"/>
              <c:layout>
                <c:manualLayout>
                  <c:x val="4.3055141554914245E-2"/>
                  <c:y val="-5.664235848768518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88A-D840-83E3-016117F77C88}"/>
                </c:ext>
              </c:extLst>
            </c:dLbl>
            <c:dLbl>
              <c:idx val="1"/>
              <c:layout>
                <c:manualLayout>
                  <c:x val="1.6918980398295445E-2"/>
                  <c:y val="-4.7366964189846121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dk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10FA442-321A-B24B-82C4-29944EBD1E33}" type="CATEGORYNAME">
                      <a:rPr lang="ja-JP" altLang="en-US" sz="800"/>
                      <a:pPr>
                        <a:defRPr/>
                      </a:pPr>
                      <a:t>[分類名]</a:t>
                    </a:fld>
                    <a:r>
                      <a:rPr lang="ja-JP" altLang="en-US" baseline="0"/>
                      <a:t>
</a:t>
                    </a:r>
                    <a:fld id="{509AC7F3-216D-E644-96D7-C1827C7EB57D}" type="PERCENTAGE">
                      <a:rPr lang="en-US" altLang="ja-JP" baseline="0"/>
                      <a:pPr>
                        <a:defRPr/>
                      </a:pPr>
                      <a:t>[パーセンテージ]</a:t>
                    </a:fld>
                    <a:endParaRPr lang="ja-JP" alt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414986286633508"/>
                      <c:h val="0.2795719685290678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88A-D840-83E3-016117F77C88}"/>
                </c:ext>
              </c:extLst>
            </c:dLbl>
            <c:dLbl>
              <c:idx val="2"/>
              <c:layout>
                <c:manualLayout>
                  <c:x val="-0.10763718778569513"/>
                  <c:y val="0.1438688422207752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dk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97E1413-E46A-7749-AD9F-871A24044FE1}" type="CATEGORYNAME">
                      <a:rPr lang="ja-JP" altLang="en-US" sz="800" smtClean="0"/>
                      <a:pPr>
                        <a:defRPr/>
                      </a:pPr>
                      <a:t>[分類名]</a:t>
                    </a:fld>
                    <a:r>
                      <a:rPr lang="ja-JP" altLang="en-US" sz="800" baseline="0"/>
                      <a:t>
</a:t>
                    </a:r>
                    <a:fld id="{003CE136-6DE1-DF45-8EBA-925377971FE3}" type="PERCENTAGE">
                      <a:rPr lang="en-US" altLang="ja-JP" sz="800" baseline="0" smtClean="0"/>
                      <a:pPr>
                        <a:defRPr/>
                      </a:pPr>
                      <a:t>[パーセンテージ]</a:t>
                    </a:fld>
                    <a:endParaRPr lang="ja-JP" altLang="en-US" sz="800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037008604367291"/>
                      <c:h val="0.2813406569808275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88A-D840-83E3-016117F77C88}"/>
                </c:ext>
              </c:extLst>
            </c:dLbl>
            <c:dLbl>
              <c:idx val="3"/>
              <c:layout>
                <c:manualLayout>
                  <c:x val="0.27555590340860836"/>
                  <c:y val="6.2554240271720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dk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35AAF2B-2D7D-C042-AF18-D9115F759B2E}" type="CATEGORYNAME">
                      <a:rPr lang="ja-JP" altLang="en-US" sz="800" dirty="0"/>
                      <a:pPr>
                        <a:defRPr/>
                      </a:pPr>
                      <a:t>[分類名]</a:t>
                    </a:fld>
                    <a:r>
                      <a:rPr lang="ja-JP" altLang="en-US" sz="800" baseline="0" dirty="0"/>
                      <a:t>
</a:t>
                    </a:r>
                    <a:fld id="{5366EA73-F074-7048-8471-BED5FE3262B0}" type="PERCENTAGE">
                      <a:rPr lang="en-US" altLang="ja-JP" sz="800" baseline="0" dirty="0"/>
                      <a:pPr>
                        <a:defRPr/>
                      </a:pPr>
                      <a:t>[パーセンテージ]</a:t>
                    </a:fld>
                    <a:endParaRPr lang="ja-JP" altLang="en-US" sz="8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8056115728490331"/>
                      <c:h val="0.258601361954137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88A-D840-83E3-016117F77C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Sheet1!$B$3:$B$6</c:f>
              <c:strCache>
                <c:ptCount val="4"/>
                <c:pt idx="0">
                  <c:v>現場実習の挨拶</c:v>
                </c:pt>
                <c:pt idx="1">
                  <c:v>学校や関係機関の
研修会の案内</c:v>
                </c:pt>
                <c:pt idx="2">
                  <c:v>事業所主催の
見学会の案内</c:v>
                </c:pt>
                <c:pt idx="3">
                  <c:v>事業所への
直接連絡</c:v>
                </c:pt>
              </c:strCache>
            </c:strRef>
          </c:cat>
          <c:val>
            <c:numRef>
              <c:f>Sheet1!$C$3:$C$6</c:f>
              <c:numCache>
                <c:formatCode>General</c:formatCode>
                <c:ptCount val="4"/>
                <c:pt idx="0">
                  <c:v>23</c:v>
                </c:pt>
                <c:pt idx="1">
                  <c:v>21</c:v>
                </c:pt>
                <c:pt idx="2">
                  <c:v>6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88A-D840-83E3-016117F77C88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ofPieChart>
        <c:ofPieType val="bar"/>
        <c:varyColors val="1"/>
        <c:ser>
          <c:idx val="0"/>
          <c:order val="0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347-D744-8ECE-A739397CB3D2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347-D744-8ECE-A739397CB3D2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347-D744-8ECE-A739397CB3D2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347-D744-8ECE-A739397CB3D2}"/>
              </c:ext>
            </c:extLst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347-D744-8ECE-A739397CB3D2}"/>
              </c:ext>
            </c:extLst>
          </c:dPt>
          <c:dPt>
            <c:idx val="5"/>
            <c:bubble3D val="0"/>
            <c:spPr>
              <a:gradFill>
                <a:gsLst>
                  <a:gs pos="100000">
                    <a:schemeClr val="accent6">
                      <a:lumMod val="60000"/>
                      <a:lumOff val="40000"/>
                    </a:schemeClr>
                  </a:gs>
                  <a:gs pos="0">
                    <a:schemeClr val="accent6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347-D744-8ECE-A739397CB3D2}"/>
              </c:ext>
            </c:extLst>
          </c:dPt>
          <c:dPt>
            <c:idx val="6"/>
            <c:bubble3D val="0"/>
            <c:spPr>
              <a:gradFill>
                <a:gsLst>
                  <a:gs pos="100000">
                    <a:schemeClr val="accent1">
                      <a:lumMod val="60000"/>
                      <a:lumMod val="60000"/>
                      <a:lumOff val="40000"/>
                    </a:schemeClr>
                  </a:gs>
                  <a:gs pos="0">
                    <a:schemeClr val="accent1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347-D744-8ECE-A739397CB3D2}"/>
              </c:ext>
            </c:extLst>
          </c:dPt>
          <c:dPt>
            <c:idx val="7"/>
            <c:bubble3D val="0"/>
            <c:spPr>
              <a:gradFill>
                <a:gsLst>
                  <a:gs pos="100000">
                    <a:schemeClr val="accent2">
                      <a:lumMod val="60000"/>
                      <a:lumMod val="60000"/>
                      <a:lumOff val="40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347-D744-8ECE-A739397CB3D2}"/>
              </c:ext>
            </c:extLst>
          </c:dPt>
          <c:dPt>
            <c:idx val="8"/>
            <c:bubble3D val="0"/>
            <c:spPr>
              <a:gradFill>
                <a:gsLst>
                  <a:gs pos="100000">
                    <a:schemeClr val="accent3">
                      <a:lumMod val="60000"/>
                      <a:lumMod val="60000"/>
                      <a:lumOff val="40000"/>
                    </a:schemeClr>
                  </a:gs>
                  <a:gs pos="0">
                    <a:schemeClr val="accent3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347-D744-8ECE-A739397CB3D2}"/>
              </c:ext>
            </c:extLst>
          </c:dPt>
          <c:dPt>
            <c:idx val="9"/>
            <c:bubble3D val="0"/>
            <c:spPr>
              <a:gradFill>
                <a:gsLst>
                  <a:gs pos="100000">
                    <a:schemeClr val="accent4">
                      <a:lumMod val="60000"/>
                      <a:lumMod val="60000"/>
                      <a:lumOff val="40000"/>
                    </a:schemeClr>
                  </a:gs>
                  <a:gs pos="0">
                    <a:schemeClr val="accent4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2347-D744-8ECE-A739397CB3D2}"/>
              </c:ext>
            </c:extLst>
          </c:dPt>
          <c:dPt>
            <c:idx val="10"/>
            <c:bubble3D val="0"/>
            <c:spPr>
              <a:gradFill>
                <a:gsLst>
                  <a:gs pos="100000">
                    <a:schemeClr val="accent5">
                      <a:lumMod val="60000"/>
                      <a:lumMod val="60000"/>
                      <a:lumOff val="40000"/>
                    </a:schemeClr>
                  </a:gs>
                  <a:gs pos="0">
                    <a:schemeClr val="accent5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2347-D744-8ECE-A739397CB3D2}"/>
              </c:ext>
            </c:extLst>
          </c:dPt>
          <c:dPt>
            <c:idx val="11"/>
            <c:bubble3D val="0"/>
            <c:spPr>
              <a:gradFill>
                <a:gsLst>
                  <a:gs pos="100000">
                    <a:schemeClr val="accent6">
                      <a:lumMod val="60000"/>
                      <a:lumMod val="60000"/>
                      <a:lumOff val="40000"/>
                    </a:schemeClr>
                  </a:gs>
                  <a:gs pos="0">
                    <a:schemeClr val="accent6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2347-D744-8ECE-A739397CB3D2}"/>
              </c:ext>
            </c:extLst>
          </c:dPt>
          <c:dLbls>
            <c:dLbl>
              <c:idx val="0"/>
              <c:layout>
                <c:manualLayout>
                  <c:x val="-9.8660778198179769E-2"/>
                  <c:y val="-7.674620825068621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347-D744-8ECE-A739397CB3D2}"/>
                </c:ext>
              </c:extLst>
            </c:dLbl>
            <c:dLbl>
              <c:idx val="1"/>
              <c:layout>
                <c:manualLayout>
                  <c:x val="6.7924506595766432E-2"/>
                  <c:y val="-9.406002684778916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347-D744-8ECE-A739397CB3D2}"/>
                </c:ext>
              </c:extLst>
            </c:dLbl>
            <c:dLbl>
              <c:idx val="2"/>
              <c:layout>
                <c:manualLayout>
                  <c:x val="1.9852617854586356E-2"/>
                  <c:y val="-3.444530701267983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347-D744-8ECE-A739397CB3D2}"/>
                </c:ext>
              </c:extLst>
            </c:dLbl>
            <c:dLbl>
              <c:idx val="3"/>
              <c:layout>
                <c:manualLayout>
                  <c:x val="4.8364142257018454E-2"/>
                  <c:y val="3.87132136098169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58752248843701"/>
                      <c:h val="0.2927418887411423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2347-D744-8ECE-A739397CB3D2}"/>
                </c:ext>
              </c:extLst>
            </c:dLbl>
            <c:dLbl>
              <c:idx val="4"/>
              <c:layout>
                <c:manualLayout>
                  <c:x val="-2.0726449478175417E-2"/>
                  <c:y val="-3.748652601630906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347-D744-8ECE-A739397CB3D2}"/>
                </c:ext>
              </c:extLst>
            </c:dLbl>
            <c:dLbl>
              <c:idx val="5"/>
              <c:layout>
                <c:manualLayout>
                  <c:x val="-1.2189001942938951E-2"/>
                  <c:y val="-3.899841718258500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347-D744-8ECE-A739397CB3D2}"/>
                </c:ext>
              </c:extLst>
            </c:dLbl>
            <c:dLbl>
              <c:idx val="6"/>
              <c:layout>
                <c:manualLayout>
                  <c:x val="0.12061787552469366"/>
                  <c:y val="-0.194322446681183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347-D744-8ECE-A739397CB3D2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0.18569832572711184"/>
                      <c:h val="0.3177069958060785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2347-D744-8ECE-A739397CB3D2}"/>
                </c:ext>
              </c:extLst>
            </c:dLbl>
            <c:dLbl>
              <c:idx val="9"/>
              <c:layout>
                <c:manualLayout>
                  <c:x val="-1.8154265751095698E-3"/>
                  <c:y val="0.2823774495390409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347-D744-8ECE-A739397CB3D2}"/>
                </c:ext>
              </c:extLst>
            </c:dLbl>
            <c:dLbl>
              <c:idx val="11"/>
              <c:layout>
                <c:manualLayout>
                  <c:x val="-7.345306268534621E-2"/>
                  <c:y val="-2.5444290837692025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4935064935065"/>
                      <c:h val="7.38676844783714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2347-D744-8ECE-A739397CB3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Sheet1!$B$9:$B$19</c:f>
              <c:strCache>
                <c:ptCount val="11"/>
                <c:pt idx="0">
                  <c:v>場所（住所）</c:v>
                </c:pt>
                <c:pt idx="1">
                  <c:v>仕事内容</c:v>
                </c:pt>
                <c:pt idx="2">
                  <c:v>職員の対応
（全体的な雰囲気）</c:v>
                </c:pt>
                <c:pt idx="3">
                  <c:v>本人が
気に入った</c:v>
                </c:pt>
                <c:pt idx="4">
                  <c:v>送迎サービスの有無</c:v>
                </c:pt>
                <c:pt idx="5">
                  <c:v>サービスの提供時間</c:v>
                </c:pt>
                <c:pt idx="6">
                  <c:v>日課</c:v>
                </c:pt>
                <c:pt idx="7">
                  <c:v>工賃</c:v>
                </c:pt>
                <c:pt idx="8">
                  <c:v>行事やイベントの
充実</c:v>
                </c:pt>
                <c:pt idx="9">
                  <c:v>知り合いの
勧め</c:v>
                </c:pt>
                <c:pt idx="10">
                  <c:v>その他</c:v>
                </c:pt>
              </c:strCache>
            </c:strRef>
          </c:cat>
          <c:val>
            <c:numRef>
              <c:f>Sheet1!$C$9:$C$19</c:f>
              <c:numCache>
                <c:formatCode>General</c:formatCode>
                <c:ptCount val="11"/>
                <c:pt idx="0">
                  <c:v>24</c:v>
                </c:pt>
                <c:pt idx="1">
                  <c:v>23</c:v>
                </c:pt>
                <c:pt idx="2">
                  <c:v>21</c:v>
                </c:pt>
                <c:pt idx="3">
                  <c:v>20</c:v>
                </c:pt>
                <c:pt idx="4">
                  <c:v>15</c:v>
                </c:pt>
                <c:pt idx="5">
                  <c:v>11</c:v>
                </c:pt>
                <c:pt idx="6">
                  <c:v>8</c:v>
                </c:pt>
                <c:pt idx="7">
                  <c:v>4</c:v>
                </c:pt>
                <c:pt idx="8">
                  <c:v>2</c:v>
                </c:pt>
                <c:pt idx="9">
                  <c:v>1</c:v>
                </c:pt>
                <c:pt idx="1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2347-D744-8ECE-A739397CB3D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dk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37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0.84516</cdr:x>
      <cdr:y>0.03213</cdr:y>
    </cdr:from>
    <cdr:to>
      <cdr:x>1</cdr:x>
      <cdr:y>0.25035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06B1235F-DD79-EB92-EC0A-5E368D4943AA}"/>
            </a:ext>
          </a:extLst>
        </cdr:cNvPr>
        <cdr:cNvSpPr txBox="1"/>
      </cdr:nvSpPr>
      <cdr:spPr>
        <a:xfrm xmlns:a="http://schemas.openxmlformats.org/drawingml/2006/main">
          <a:off x="3988249" y="75934"/>
          <a:ext cx="730695" cy="5158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800"/>
            <a:t>イベントや行事の充実　　２</a:t>
          </a:r>
          <a:r>
            <a:rPr lang="en-US" altLang="ja-JP" sz="800" dirty="0"/>
            <a:t>%</a:t>
          </a:r>
          <a:endParaRPr lang="ja-JP" altLang="en-US" sz="800"/>
        </a:p>
      </cdr:txBody>
    </cdr:sp>
  </cdr:relSizeAnchor>
  <cdr:relSizeAnchor xmlns:cdr="http://schemas.openxmlformats.org/drawingml/2006/chartDrawing">
    <cdr:from>
      <cdr:x>0.86669</cdr:x>
      <cdr:y>0.21398</cdr:y>
    </cdr:from>
    <cdr:to>
      <cdr:x>0.91803</cdr:x>
      <cdr:y>0.48842</cdr:y>
    </cdr:to>
    <cdr:cxnSp macro="">
      <cdr:nvCxnSpPr>
        <cdr:cNvPr id="5" name="直線コネクタ 4">
          <a:extLst xmlns:a="http://schemas.openxmlformats.org/drawingml/2006/main">
            <a:ext uri="{FF2B5EF4-FFF2-40B4-BE49-F238E27FC236}">
              <a16:creationId xmlns:a16="http://schemas.microsoft.com/office/drawing/2014/main" id="{30091F9F-4CE3-EC4D-9FB5-F29AC0F9F1E5}"/>
            </a:ext>
          </a:extLst>
        </cdr:cNvPr>
        <cdr:cNvCxnSpPr/>
      </cdr:nvCxnSpPr>
      <cdr:spPr>
        <a:xfrm xmlns:a="http://schemas.openxmlformats.org/drawingml/2006/main" flipH="1">
          <a:off x="4089848" y="505780"/>
          <a:ext cx="242277" cy="64867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4745-AA4A-444B-A0A4-277456F73174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9FFC-5D0E-47A9-B0EA-DD58A71A0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60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4745-AA4A-444B-A0A4-277456F73174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9FFC-5D0E-47A9-B0EA-DD58A71A0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61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4745-AA4A-444B-A0A4-277456F73174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9FFC-5D0E-47A9-B0EA-DD58A71A0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30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4745-AA4A-444B-A0A4-277456F73174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9FFC-5D0E-47A9-B0EA-DD58A71A0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06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4745-AA4A-444B-A0A4-277456F73174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9FFC-5D0E-47A9-B0EA-DD58A71A0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787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4745-AA4A-444B-A0A4-277456F73174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9FFC-5D0E-47A9-B0EA-DD58A71A0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05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4745-AA4A-444B-A0A4-277456F73174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9FFC-5D0E-47A9-B0EA-DD58A71A0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745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4745-AA4A-444B-A0A4-277456F73174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9FFC-5D0E-47A9-B0EA-DD58A71A0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18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4745-AA4A-444B-A0A4-277456F73174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9FFC-5D0E-47A9-B0EA-DD58A71A0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974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4745-AA4A-444B-A0A4-277456F73174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9FFC-5D0E-47A9-B0EA-DD58A71A0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155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4745-AA4A-444B-A0A4-277456F73174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9FFC-5D0E-47A9-B0EA-DD58A71A0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19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F4745-AA4A-444B-A0A4-277456F73174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D9FFC-5D0E-47A9-B0EA-DD58A71A0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711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F84EDC7-45D5-42A2-B0A7-F387A7813BA8}"/>
              </a:ext>
            </a:extLst>
          </p:cNvPr>
          <p:cNvGrpSpPr/>
          <p:nvPr/>
        </p:nvGrpSpPr>
        <p:grpSpPr>
          <a:xfrm>
            <a:off x="123823" y="207318"/>
            <a:ext cx="6391276" cy="364182"/>
            <a:chOff x="123823" y="207318"/>
            <a:chExt cx="6391276" cy="364182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39026579-C6DC-4D0A-AE6B-7E52C61565B4}"/>
                </a:ext>
              </a:extLst>
            </p:cNvPr>
            <p:cNvSpPr/>
            <p:nvPr/>
          </p:nvSpPr>
          <p:spPr>
            <a:xfrm>
              <a:off x="123823" y="207318"/>
              <a:ext cx="1762126" cy="36418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4558C6E4-A879-4A9C-A6BA-6818576E8C85}"/>
                </a:ext>
              </a:extLst>
            </p:cNvPr>
            <p:cNvSpPr/>
            <p:nvPr/>
          </p:nvSpPr>
          <p:spPr>
            <a:xfrm>
              <a:off x="1885948" y="207318"/>
              <a:ext cx="4629151" cy="105378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67926CA-99A5-4D83-9D2F-8566D1A89B10}"/>
              </a:ext>
            </a:extLst>
          </p:cNvPr>
          <p:cNvSpPr/>
          <p:nvPr/>
        </p:nvSpPr>
        <p:spPr>
          <a:xfrm>
            <a:off x="239451" y="275622"/>
            <a:ext cx="1511819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05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105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105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05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105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05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sz="105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日発行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9F83F7E-A1B4-4653-8E2D-CF5DE4A861F1}"/>
              </a:ext>
            </a:extLst>
          </p:cNvPr>
          <p:cNvSpPr txBox="1"/>
          <p:nvPr/>
        </p:nvSpPr>
        <p:spPr>
          <a:xfrm>
            <a:off x="1885948" y="312696"/>
            <a:ext cx="4448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秋田大学教育文化学部附属特別支援学校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F34FC16-2337-4E71-95C0-8CF56241E708}"/>
              </a:ext>
            </a:extLst>
          </p:cNvPr>
          <p:cNvSpPr/>
          <p:nvPr/>
        </p:nvSpPr>
        <p:spPr>
          <a:xfrm>
            <a:off x="1406651" y="529538"/>
            <a:ext cx="404469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Ｒ６ 進路だより</a:t>
            </a: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1228EAC0-8942-4298-B2CA-08BFC266F748}"/>
              </a:ext>
            </a:extLst>
          </p:cNvPr>
          <p:cNvCxnSpPr/>
          <p:nvPr/>
        </p:nvCxnSpPr>
        <p:spPr>
          <a:xfrm>
            <a:off x="123823" y="1571625"/>
            <a:ext cx="6505577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DC56D13-C8F3-4FC8-BAE5-9AA4857D6F23}"/>
              </a:ext>
            </a:extLst>
          </p:cNvPr>
          <p:cNvSpPr/>
          <p:nvPr/>
        </p:nvSpPr>
        <p:spPr>
          <a:xfrm>
            <a:off x="5609950" y="1171515"/>
            <a:ext cx="72417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20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Vol.2</a:t>
            </a:r>
            <a:endParaRPr lang="ja-JP" altLang="en-US" sz="20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4DD9E7C-C300-480D-B7A8-58400BBEC13E}"/>
              </a:ext>
            </a:extLst>
          </p:cNvPr>
          <p:cNvSpPr txBox="1"/>
          <p:nvPr/>
        </p:nvSpPr>
        <p:spPr>
          <a:xfrm>
            <a:off x="234025" y="1707725"/>
            <a:ext cx="63899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endParaRPr kumimoji="1"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236D74F9-2F39-4C96-9163-7628B30D8FF6}"/>
              </a:ext>
            </a:extLst>
          </p:cNvPr>
          <p:cNvSpPr/>
          <p:nvPr/>
        </p:nvSpPr>
        <p:spPr>
          <a:xfrm flipV="1">
            <a:off x="581088" y="1931827"/>
            <a:ext cx="564023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3BE1CCDD-78F4-49B0-A8D8-0D371C4F0FB4}"/>
              </a:ext>
            </a:extLst>
          </p:cNvPr>
          <p:cNvSpPr/>
          <p:nvPr/>
        </p:nvSpPr>
        <p:spPr>
          <a:xfrm>
            <a:off x="5991588" y="1623106"/>
            <a:ext cx="235943" cy="33333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B279E1FF-55C2-4785-B0F6-46D46C607C22}"/>
              </a:ext>
            </a:extLst>
          </p:cNvPr>
          <p:cNvSpPr/>
          <p:nvPr/>
        </p:nvSpPr>
        <p:spPr>
          <a:xfrm>
            <a:off x="3697143" y="9398092"/>
            <a:ext cx="1773240" cy="322752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E87FF11-2F8A-4A25-9F0E-1D4B859204F0}"/>
              </a:ext>
            </a:extLst>
          </p:cNvPr>
          <p:cNvSpPr/>
          <p:nvPr/>
        </p:nvSpPr>
        <p:spPr>
          <a:xfrm>
            <a:off x="3797267" y="9432510"/>
            <a:ext cx="1511819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05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保護者からのＱ＆Ａ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3EF1E95-D76E-4FA1-9B50-A3D9E7212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7323" y="8885088"/>
            <a:ext cx="928529" cy="928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BCD3B1F-BC97-48FD-B5E5-C99804AE3FB4}"/>
              </a:ext>
            </a:extLst>
          </p:cNvPr>
          <p:cNvSpPr/>
          <p:nvPr/>
        </p:nvSpPr>
        <p:spPr>
          <a:xfrm>
            <a:off x="623156" y="1682166"/>
            <a:ext cx="5431295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600" i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福祉サービス利用に</a:t>
            </a:r>
            <a:r>
              <a:rPr lang="ja-JP" altLang="en-US" sz="16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ついての保護者アンケート結果より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AD102AB-AA8F-47C7-86FC-D7151C606DEA}"/>
              </a:ext>
            </a:extLst>
          </p:cNvPr>
          <p:cNvSpPr txBox="1"/>
          <p:nvPr/>
        </p:nvSpPr>
        <p:spPr>
          <a:xfrm>
            <a:off x="241615" y="2280770"/>
            <a:ext cx="6319175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先日保護者の皆さまに卒業後に利用する福祉サービス等についてアンケートにお答え</a:t>
            </a:r>
            <a:r>
              <a:rPr kumimoji="1" lang="ja-JP" altLang="en-US" sz="1050">
                <a:latin typeface="ＭＳ 明朝" panose="02020609040205080304" pitchFamily="17" charset="-128"/>
                <a:ea typeface="ＭＳ 明朝" panose="02020609040205080304" pitchFamily="17" charset="-128"/>
              </a:rPr>
              <a:t>いただきました。その</a:t>
            </a:r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結果</a:t>
            </a:r>
            <a:r>
              <a:rPr kumimoji="1" lang="ja-JP" altLang="en-US" sz="1050">
                <a:latin typeface="ＭＳ 明朝" panose="02020609040205080304" pitchFamily="17" charset="-128"/>
                <a:ea typeface="ＭＳ 明朝" panose="02020609040205080304" pitchFamily="17" charset="-128"/>
              </a:rPr>
              <a:t>を簡単にですが御報告</a:t>
            </a:r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します。お答えいただきありがとうございました。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35CFC49-7C6C-4291-847D-71CD45921F65}"/>
              </a:ext>
            </a:extLst>
          </p:cNvPr>
          <p:cNvSpPr txBox="1"/>
          <p:nvPr/>
        </p:nvSpPr>
        <p:spPr>
          <a:xfrm>
            <a:off x="1141817" y="2123041"/>
            <a:ext cx="4559715" cy="2539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>
                <a:latin typeface="ＭＳ 明朝" panose="02020609040205080304" pitchFamily="17" charset="-128"/>
                <a:ea typeface="ＭＳ 明朝" panose="02020609040205080304" pitchFamily="17" charset="-128"/>
              </a:rPr>
              <a:t>回答数：</a:t>
            </a:r>
            <a:r>
              <a:rPr kumimoji="1" lang="en-US" altLang="ja-JP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59</a:t>
            </a:r>
            <a:r>
              <a:rPr kumimoji="1" lang="ja-JP" altLang="en-US" sz="105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卒業生保護者</a:t>
            </a:r>
            <a:r>
              <a:rPr kumimoji="1" lang="en-US" altLang="ja-JP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19</a:t>
            </a:r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名、在校生保護者</a:t>
            </a:r>
            <a:r>
              <a:rPr kumimoji="1" lang="en-US" altLang="ja-JP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39</a:t>
            </a:r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名、卒業生本人</a:t>
            </a:r>
            <a:r>
              <a:rPr kumimoji="1" lang="en-US" altLang="ja-JP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</a:t>
            </a:r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名）</a:t>
            </a:r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id="{73C44EA6-DCD3-497F-BDD2-310978C0795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011"/>
          <a:stretch/>
        </p:blipFill>
        <p:spPr>
          <a:xfrm>
            <a:off x="652271" y="2995905"/>
            <a:ext cx="1938047" cy="121749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73FE0B91-BE9B-494A-AA8E-69509FEDA0AC}"/>
              </a:ext>
            </a:extLst>
          </p:cNvPr>
          <p:cNvSpPr txBox="1"/>
          <p:nvPr/>
        </p:nvSpPr>
        <p:spPr>
          <a:xfrm>
            <a:off x="2318817" y="4185000"/>
            <a:ext cx="307777" cy="5192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" dirty="0"/>
              <a:t>その他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37468794-09F2-408B-9726-6413FA1931F2}"/>
              </a:ext>
            </a:extLst>
          </p:cNvPr>
          <p:cNvSpPr txBox="1"/>
          <p:nvPr/>
        </p:nvSpPr>
        <p:spPr>
          <a:xfrm>
            <a:off x="2128080" y="4195525"/>
            <a:ext cx="275545" cy="561690"/>
          </a:xfrm>
          <a:prstGeom prst="rect">
            <a:avLst/>
          </a:prstGeom>
          <a:noFill/>
        </p:spPr>
        <p:txBody>
          <a:bodyPr vert="eaVert" wrap="square" lIns="90000" rtlCol="0">
            <a:spAutoFit/>
          </a:bodyPr>
          <a:lstStyle/>
          <a:p>
            <a:r>
              <a:rPr kumimoji="1" lang="ja-JP" altLang="en-US" sz="600"/>
              <a:t>ホ　ムペ　ジ</a:t>
            </a:r>
            <a:endParaRPr kumimoji="1" lang="ja-JP" altLang="en-US" sz="6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FBB8596F-F47F-4AC8-90B3-CEDDC2A8BED3}"/>
              </a:ext>
            </a:extLst>
          </p:cNvPr>
          <p:cNvSpPr txBox="1"/>
          <p:nvPr/>
        </p:nvSpPr>
        <p:spPr>
          <a:xfrm>
            <a:off x="1902516" y="4191935"/>
            <a:ext cx="307777" cy="5192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" dirty="0"/>
              <a:t>ＳＮＳ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0C728DA2-C6EE-4E52-B0E4-892FE5964D1E}"/>
              </a:ext>
            </a:extLst>
          </p:cNvPr>
          <p:cNvSpPr txBox="1"/>
          <p:nvPr/>
        </p:nvSpPr>
        <p:spPr>
          <a:xfrm>
            <a:off x="1648289" y="4196910"/>
            <a:ext cx="369332" cy="5192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" dirty="0"/>
              <a:t>保護者の</a:t>
            </a:r>
            <a:endParaRPr kumimoji="1" lang="en-US" altLang="ja-JP" sz="600" dirty="0"/>
          </a:p>
          <a:p>
            <a:r>
              <a:rPr kumimoji="1" lang="ja-JP" altLang="en-US" sz="600" dirty="0"/>
              <a:t>情報交換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AAD054A-38E5-4694-A71D-891FD2089D06}"/>
              </a:ext>
            </a:extLst>
          </p:cNvPr>
          <p:cNvSpPr txBox="1"/>
          <p:nvPr/>
        </p:nvSpPr>
        <p:spPr>
          <a:xfrm>
            <a:off x="1460842" y="4182604"/>
            <a:ext cx="307777" cy="5192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" dirty="0"/>
              <a:t>医療機関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08C70B4-264F-4D1E-A47F-52575695C953}"/>
              </a:ext>
            </a:extLst>
          </p:cNvPr>
          <p:cNvSpPr txBox="1"/>
          <p:nvPr/>
        </p:nvSpPr>
        <p:spPr>
          <a:xfrm>
            <a:off x="1204236" y="4178422"/>
            <a:ext cx="369332" cy="5192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" dirty="0"/>
              <a:t>相談支援</a:t>
            </a:r>
            <a:endParaRPr kumimoji="1" lang="en-US" altLang="ja-JP" sz="600" dirty="0"/>
          </a:p>
          <a:p>
            <a:r>
              <a:rPr kumimoji="1" lang="ja-JP" altLang="en-US" sz="600" dirty="0"/>
              <a:t>事業所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1ABBDEA7-1216-49C4-8CD3-130985C8456B}"/>
              </a:ext>
            </a:extLst>
          </p:cNvPr>
          <p:cNvSpPr txBox="1"/>
          <p:nvPr/>
        </p:nvSpPr>
        <p:spPr>
          <a:xfrm>
            <a:off x="1018073" y="4184442"/>
            <a:ext cx="307777" cy="5192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" dirty="0"/>
              <a:t>行政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B3201EB8-4D13-4E5E-8ABA-B67B5F6D6904}"/>
              </a:ext>
            </a:extLst>
          </p:cNvPr>
          <p:cNvSpPr txBox="1"/>
          <p:nvPr/>
        </p:nvSpPr>
        <p:spPr>
          <a:xfrm>
            <a:off x="795104" y="4188033"/>
            <a:ext cx="307777" cy="5192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" dirty="0"/>
              <a:t>学校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571D6D3-4A56-4A1D-8F33-1021E54FFE31}"/>
              </a:ext>
            </a:extLst>
          </p:cNvPr>
          <p:cNvSpPr txBox="1"/>
          <p:nvPr/>
        </p:nvSpPr>
        <p:spPr>
          <a:xfrm>
            <a:off x="813061" y="3079233"/>
            <a:ext cx="309893" cy="2616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800" dirty="0">
                <a:solidFill>
                  <a:schemeClr val="bg1"/>
                </a:solidFill>
              </a:rPr>
              <a:t>52</a:t>
            </a:r>
            <a:endParaRPr kumimoji="1" lang="ja-JP" altLang="en-US" sz="800" dirty="0">
              <a:solidFill>
                <a:schemeClr val="bg1"/>
              </a:solidFill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5D041347-452A-4255-875E-7AFB5BF884B0}"/>
              </a:ext>
            </a:extLst>
          </p:cNvPr>
          <p:cNvSpPr txBox="1"/>
          <p:nvPr/>
        </p:nvSpPr>
        <p:spPr>
          <a:xfrm>
            <a:off x="1023107" y="3844475"/>
            <a:ext cx="309893" cy="2616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800" dirty="0"/>
              <a:t>7</a:t>
            </a:r>
            <a:endParaRPr kumimoji="1" lang="ja-JP" altLang="en-US" sz="800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1FBC3321-CF8C-4F93-9AE0-AF34F53F10E8}"/>
              </a:ext>
            </a:extLst>
          </p:cNvPr>
          <p:cNvSpPr txBox="1"/>
          <p:nvPr/>
        </p:nvSpPr>
        <p:spPr>
          <a:xfrm>
            <a:off x="1250374" y="3775643"/>
            <a:ext cx="309893" cy="2616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800" dirty="0"/>
              <a:t>10</a:t>
            </a:r>
            <a:endParaRPr kumimoji="1" lang="ja-JP" altLang="en-US" sz="800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C39B387D-2E5A-40C2-B0DD-4DF588BC6EB0}"/>
              </a:ext>
            </a:extLst>
          </p:cNvPr>
          <p:cNvSpPr txBox="1"/>
          <p:nvPr/>
        </p:nvSpPr>
        <p:spPr>
          <a:xfrm>
            <a:off x="1447464" y="3953576"/>
            <a:ext cx="309893" cy="2616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800" dirty="0"/>
              <a:t>1</a:t>
            </a:r>
            <a:endParaRPr kumimoji="1" lang="ja-JP" altLang="en-US" sz="800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4894946A-4B79-48A6-9A99-638950689B29}"/>
              </a:ext>
            </a:extLst>
          </p:cNvPr>
          <p:cNvSpPr txBox="1"/>
          <p:nvPr/>
        </p:nvSpPr>
        <p:spPr>
          <a:xfrm>
            <a:off x="1680277" y="3735623"/>
            <a:ext cx="309893" cy="2616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800" dirty="0"/>
              <a:t>12</a:t>
            </a:r>
            <a:endParaRPr kumimoji="1" lang="ja-JP" altLang="en-US" sz="800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9088B878-2649-4532-9EAF-ECAB0AC5B6EA}"/>
              </a:ext>
            </a:extLst>
          </p:cNvPr>
          <p:cNvSpPr txBox="1"/>
          <p:nvPr/>
        </p:nvSpPr>
        <p:spPr>
          <a:xfrm>
            <a:off x="1900400" y="3906732"/>
            <a:ext cx="309893" cy="2616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800" dirty="0"/>
              <a:t>4</a:t>
            </a:r>
            <a:endParaRPr kumimoji="1" lang="ja-JP" altLang="en-US" sz="800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F5AE31D-817C-4531-BAB4-4844F1D7C666}"/>
              </a:ext>
            </a:extLst>
          </p:cNvPr>
          <p:cNvSpPr txBox="1"/>
          <p:nvPr/>
        </p:nvSpPr>
        <p:spPr>
          <a:xfrm>
            <a:off x="2110180" y="3836186"/>
            <a:ext cx="309893" cy="2616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800" dirty="0"/>
              <a:t>7</a:t>
            </a:r>
            <a:endParaRPr kumimoji="1" lang="ja-JP" altLang="en-US" sz="800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70D4E92F-553B-4EC6-BEAE-511DA4843287}"/>
              </a:ext>
            </a:extLst>
          </p:cNvPr>
          <p:cNvSpPr txBox="1"/>
          <p:nvPr/>
        </p:nvSpPr>
        <p:spPr>
          <a:xfrm>
            <a:off x="2330303" y="3883557"/>
            <a:ext cx="309893" cy="2616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800" dirty="0"/>
              <a:t>5</a:t>
            </a:r>
            <a:endParaRPr kumimoji="1" lang="ja-JP" altLang="en-US" sz="800" dirty="0"/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9B4C7380-CEEF-9D06-1DCE-699B9C6FBD87}"/>
              </a:ext>
            </a:extLst>
          </p:cNvPr>
          <p:cNvSpPr/>
          <p:nvPr/>
        </p:nvSpPr>
        <p:spPr>
          <a:xfrm>
            <a:off x="1082607" y="3027373"/>
            <a:ext cx="1434931" cy="40306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Q1 </a:t>
            </a:r>
            <a:r>
              <a:rPr kumimoji="1" lang="ja-JP" altLang="en-US" sz="800">
                <a:latin typeface="ＭＳ 明朝" panose="02020609040205080304" pitchFamily="17" charset="-128"/>
                <a:ea typeface="ＭＳ 明朝" panose="02020609040205080304" pitchFamily="17" charset="-128"/>
              </a:rPr>
              <a:t>利用する（したい）事業所を知るきっかけは？</a:t>
            </a:r>
            <a:endParaRPr kumimoji="1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F38F948-AE03-0193-B259-4EB19BC0130E}"/>
              </a:ext>
            </a:extLst>
          </p:cNvPr>
          <p:cNvSpPr txBox="1"/>
          <p:nvPr/>
        </p:nvSpPr>
        <p:spPr>
          <a:xfrm>
            <a:off x="683182" y="4705880"/>
            <a:ext cx="196300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>
                <a:latin typeface="MS Mincho" panose="02020609040205080304" pitchFamily="49" charset="-128"/>
                <a:ea typeface="MS Mincho" panose="02020609040205080304" pitchFamily="49" charset="-128"/>
              </a:rPr>
              <a:t>「その他」に、合同説明会と回答がありました。今年度は９月６日（金）に、かがやきの丘で開催されます。</a:t>
            </a:r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FB86085F-BAB9-64EB-9D3D-A551391F9B12}"/>
              </a:ext>
            </a:extLst>
          </p:cNvPr>
          <p:cNvSpPr/>
          <p:nvPr/>
        </p:nvSpPr>
        <p:spPr>
          <a:xfrm>
            <a:off x="3240701" y="2879596"/>
            <a:ext cx="2686123" cy="40306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Q2</a:t>
            </a:r>
            <a:r>
              <a:rPr kumimoji="1" lang="ja-JP" altLang="en-US" sz="800">
                <a:latin typeface="ＭＳ 明朝" panose="02020609040205080304" pitchFamily="17" charset="-128"/>
                <a:ea typeface="ＭＳ 明朝" panose="02020609040205080304" pitchFamily="17" charset="-128"/>
              </a:rPr>
              <a:t>　興味のある事業所へ足を運んだことがあるか？</a:t>
            </a:r>
            <a:endParaRPr kumimoji="1"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80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ある：</a:t>
            </a:r>
            <a:r>
              <a:rPr kumimoji="1" lang="en-US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35</a:t>
            </a:r>
            <a:r>
              <a:rPr kumimoji="1" lang="ja-JP" altLang="en-US" sz="80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ない：</a:t>
            </a:r>
            <a:r>
              <a:rPr kumimoji="1" lang="en-US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22</a:t>
            </a:r>
            <a:r>
              <a:rPr kumimoji="1" lang="ja-JP" altLang="en-US" sz="800"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endParaRPr kumimoji="1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20" name="グラフ 19">
            <a:extLst>
              <a:ext uri="{FF2B5EF4-FFF2-40B4-BE49-F238E27FC236}">
                <a16:creationId xmlns:a16="http://schemas.microsoft.com/office/drawing/2014/main" id="{C34D366F-1F78-5ADE-0BF1-F3179EE7DA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2179422"/>
              </p:ext>
            </p:extLst>
          </p:nvPr>
        </p:nvGraphicFramePr>
        <p:xfrm>
          <a:off x="3076521" y="3317791"/>
          <a:ext cx="3002545" cy="2030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E003AD8-7ED2-09AB-B377-31FF356CF332}"/>
              </a:ext>
            </a:extLst>
          </p:cNvPr>
          <p:cNvSpPr txBox="1"/>
          <p:nvPr/>
        </p:nvSpPr>
        <p:spPr>
          <a:xfrm>
            <a:off x="2857415" y="5370274"/>
            <a:ext cx="33915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>
                <a:latin typeface="MS Mincho" panose="02020609040205080304" pitchFamily="49" charset="-128"/>
                <a:ea typeface="MS Mincho" panose="02020609040205080304" pitchFamily="49" charset="-128"/>
              </a:rPr>
              <a:t>現場実習など高等部段階で行くことが多くなると推測できます。小学部、中学部段階の進路先見学の充実も必要だと考えます。</a:t>
            </a:r>
            <a:endParaRPr kumimoji="1" lang="en-US" altLang="ja-JP" sz="9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F750C5DE-2068-CDE3-DF50-CEA1F4374736}"/>
              </a:ext>
            </a:extLst>
          </p:cNvPr>
          <p:cNvCxnSpPr/>
          <p:nvPr/>
        </p:nvCxnSpPr>
        <p:spPr>
          <a:xfrm>
            <a:off x="118397" y="5854104"/>
            <a:ext cx="6505577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F20AE66C-A792-0013-2B91-9805FC4B92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9880435"/>
              </p:ext>
            </p:extLst>
          </p:nvPr>
        </p:nvGraphicFramePr>
        <p:xfrm>
          <a:off x="364921" y="6301420"/>
          <a:ext cx="4718944" cy="2363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角丸四角形 5">
            <a:extLst>
              <a:ext uri="{FF2B5EF4-FFF2-40B4-BE49-F238E27FC236}">
                <a16:creationId xmlns:a16="http://schemas.microsoft.com/office/drawing/2014/main" id="{E8A50886-7D06-EB40-5B6E-F22FD3D7157F}"/>
              </a:ext>
            </a:extLst>
          </p:cNvPr>
          <p:cNvSpPr/>
          <p:nvPr/>
        </p:nvSpPr>
        <p:spPr>
          <a:xfrm>
            <a:off x="948992" y="5905754"/>
            <a:ext cx="2480008" cy="32163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Q3</a:t>
            </a:r>
            <a:r>
              <a:rPr kumimoji="1" lang="ja-JP" altLang="en-US" sz="1000">
                <a:latin typeface="ＭＳ 明朝" panose="02020609040205080304" pitchFamily="17" charset="-128"/>
                <a:ea typeface="ＭＳ 明朝" panose="02020609040205080304" pitchFamily="17" charset="-128"/>
              </a:rPr>
              <a:t>　事業所を選んだ（選ぶ）理由は？　　</a:t>
            </a:r>
            <a:endParaRPr kumimoji="1" lang="ja-JP" altLang="en-US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9FC3C35-9E64-5BAB-6011-0A08B3336EBC}"/>
              </a:ext>
            </a:extLst>
          </p:cNvPr>
          <p:cNvSpPr txBox="1"/>
          <p:nvPr/>
        </p:nvSpPr>
        <p:spPr>
          <a:xfrm>
            <a:off x="5131546" y="6241885"/>
            <a:ext cx="1383553" cy="24468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>
                <a:latin typeface="MS Mincho" panose="02020609040205080304" pitchFamily="49" charset="-128"/>
                <a:ea typeface="MS Mincho" panose="02020609040205080304" pitchFamily="49" charset="-128"/>
              </a:rPr>
              <a:t>　事業所を選ぶ理由として、「送迎サービス」「事業所で過ごす時間」「職員の方の対応」が合わせると、</a:t>
            </a:r>
            <a:r>
              <a:rPr kumimoji="1" lang="en-US" altLang="ja-JP" sz="900" dirty="0">
                <a:latin typeface="MS Mincho" panose="02020609040205080304" pitchFamily="49" charset="-128"/>
                <a:ea typeface="MS Mincho" panose="02020609040205080304" pitchFamily="49" charset="-128"/>
              </a:rPr>
              <a:t>3</a:t>
            </a:r>
            <a:r>
              <a:rPr kumimoji="1" lang="ja-JP" altLang="en-US" sz="900">
                <a:latin typeface="MS Mincho" panose="02020609040205080304" pitchFamily="49" charset="-128"/>
                <a:ea typeface="MS Mincho" panose="02020609040205080304" pitchFamily="49" charset="-128"/>
              </a:rPr>
              <a:t>分の１を占めています。利用に当たっての大切な視点となりますので、見学や現場実習などで、この点について積極的に情報収集してみるのも有効です。</a:t>
            </a:r>
            <a:endParaRPr kumimoji="1" lang="en-US" altLang="ja-JP" sz="9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r>
              <a:rPr kumimoji="1" lang="ja-JP" altLang="en-US" sz="900">
                <a:latin typeface="MS Mincho" panose="02020609040205080304" pitchFamily="49" charset="-128"/>
                <a:ea typeface="MS Mincho" panose="02020609040205080304" pitchFamily="49" charset="-128"/>
              </a:rPr>
              <a:t>　また、「本人が気に入った」の回答もありました。やはり利用するお子さんの希望が大切です。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02A1848-89C6-A2C3-AFCB-D955F7FC0BDC}"/>
              </a:ext>
            </a:extLst>
          </p:cNvPr>
          <p:cNvSpPr txBox="1"/>
          <p:nvPr/>
        </p:nvSpPr>
        <p:spPr>
          <a:xfrm>
            <a:off x="234025" y="8761615"/>
            <a:ext cx="52057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>
                <a:latin typeface="MS Mincho" panose="02020609040205080304" pitchFamily="49" charset="-128"/>
                <a:ea typeface="MS Mincho" panose="02020609040205080304" pitchFamily="49" charset="-128"/>
              </a:rPr>
              <a:t>　今回のアンケート結果は、福祉事業所の方へ、本校の保護者の皆様のニーズとして情報提供する予定です。互いに満足のいく進路決定につなげられればと思っております。また、学部単位で施設見学等も実施する予定ですので、奮って御参加ください。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D71CBC7-79F9-0B68-73EF-E41B845D06C5}"/>
              </a:ext>
            </a:extLst>
          </p:cNvPr>
          <p:cNvSpPr/>
          <p:nvPr/>
        </p:nvSpPr>
        <p:spPr>
          <a:xfrm rot="5400000">
            <a:off x="2121497" y="4262035"/>
            <a:ext cx="287258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ー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F797EF4-3959-D3E0-CFA9-AC1FFDE054E6}"/>
              </a:ext>
            </a:extLst>
          </p:cNvPr>
          <p:cNvSpPr/>
          <p:nvPr/>
        </p:nvSpPr>
        <p:spPr>
          <a:xfrm rot="5400000">
            <a:off x="2111193" y="4471585"/>
            <a:ext cx="287258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ー</a:t>
            </a:r>
          </a:p>
        </p:txBody>
      </p:sp>
    </p:spTree>
    <p:extLst>
      <p:ext uri="{BB962C8B-B14F-4D97-AF65-F5344CB8AC3E}">
        <p14:creationId xmlns:p14="http://schemas.microsoft.com/office/powerpoint/2010/main" val="3968122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237</TotalTime>
  <Words>429</Words>
  <Application>Microsoft Office PowerPoint</Application>
  <PresentationFormat>A4 210 x 297 mm</PresentationFormat>
  <Paragraphs>54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HGP創英角ﾎﾟｯﾌﾟ体</vt:lpstr>
      <vt:lpstr>ＭＳ ゴシック</vt:lpstr>
      <vt:lpstr>MS Mincho</vt:lpstr>
      <vt:lpstr>MS Mincho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附特支</dc:creator>
  <cp:lastModifiedBy>附特支</cp:lastModifiedBy>
  <cp:revision>23</cp:revision>
  <cp:lastPrinted>2024-04-22T09:13:53Z</cp:lastPrinted>
  <dcterms:created xsi:type="dcterms:W3CDTF">2024-04-22T07:18:08Z</dcterms:created>
  <dcterms:modified xsi:type="dcterms:W3CDTF">2024-05-28T01:41:02Z</dcterms:modified>
</cp:coreProperties>
</file>